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14" r:id="rId3"/>
    <p:sldId id="323" r:id="rId4"/>
    <p:sldId id="309" r:id="rId5"/>
    <p:sldId id="327" r:id="rId6"/>
    <p:sldId id="288" r:id="rId7"/>
  </p:sldIdLst>
  <p:sldSz cx="9144000" cy="5143500" type="screen16x9"/>
  <p:notesSz cx="6888163" cy="91932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Lato Semibold"/>
        <a:ea typeface="Lato Semibold"/>
        <a:cs typeface="Lato Semibold"/>
        <a:sym typeface="Lato Semibold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Lato Semibold"/>
        <a:ea typeface="Lato Semibold"/>
        <a:cs typeface="Lato Semibold"/>
        <a:sym typeface="Lato Semibold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Lato Semibold"/>
        <a:ea typeface="Lato Semibold"/>
        <a:cs typeface="Lato Semibold"/>
        <a:sym typeface="Lato Semibold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Lato Semibold"/>
        <a:ea typeface="Lato Semibold"/>
        <a:cs typeface="Lato Semibold"/>
        <a:sym typeface="Lato Semibold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Lato Semibold"/>
        <a:ea typeface="Lato Semibold"/>
        <a:cs typeface="Lato Semibold"/>
        <a:sym typeface="Lato Semibold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Lato Semibold"/>
        <a:ea typeface="Lato Semibold"/>
        <a:cs typeface="Lato Semibold"/>
        <a:sym typeface="Lato Semibold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Lato Semibold"/>
        <a:ea typeface="Lato Semibold"/>
        <a:cs typeface="Lato Semibold"/>
        <a:sym typeface="Lato Semibold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Lato Semibold"/>
        <a:ea typeface="Lato Semibold"/>
        <a:cs typeface="Lato Semibold"/>
        <a:sym typeface="Lato Semibold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Lato Semibold"/>
        <a:ea typeface="Lato Semibold"/>
        <a:cs typeface="Lato Semibold"/>
        <a:sym typeface="Lato Semibold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5B0"/>
    <a:srgbClr val="04B2C0"/>
    <a:srgbClr val="1D71B8"/>
    <a:srgbClr val="8E1B81"/>
    <a:srgbClr val="1F518F"/>
    <a:srgbClr val="F2F2F2"/>
    <a:srgbClr val="2F2C75"/>
    <a:srgbClr val="01B2C0"/>
    <a:srgbClr val="2B2267"/>
    <a:srgbClr val="1F5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3E6"/>
          </a:solidFill>
        </a:fill>
      </a:tcStyle>
    </a:wholeTbl>
    <a:band2H>
      <a:tcTxStyle/>
      <a:tcStyle>
        <a:tcBdr/>
        <a:fill>
          <a:solidFill>
            <a:srgbClr val="E7F1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3E6"/>
          </a:solidFill>
        </a:fill>
      </a:tcStyle>
    </a:wholeTbl>
    <a:band2H>
      <a:tcTxStyle/>
      <a:tcStyle>
        <a:tcBdr/>
        <a:fill>
          <a:solidFill>
            <a:srgbClr val="E7F1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E0CA"/>
          </a:solidFill>
        </a:fill>
      </a:tcStyle>
    </a:wholeTbl>
    <a:band2H>
      <a:tcTxStyle/>
      <a:tcStyle>
        <a:tcBdr/>
        <a:fill>
          <a:solidFill>
            <a:srgbClr val="FCF0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9207" autoAdjust="0"/>
  </p:normalViewPr>
  <p:slideViewPr>
    <p:cSldViewPr snapToGrid="0" snapToObjects="1">
      <p:cViewPr varScale="1">
        <p:scale>
          <a:sx n="63" d="100"/>
          <a:sy n="63" d="100"/>
        </p:scale>
        <p:origin x="66" y="11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2" y="62"/>
      </p:cViewPr>
      <p:guideLst>
        <p:guide orient="horz" pos="289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4612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4612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C91FF-4009-4EEE-9C48-D36D158231C2}" type="datetimeFigureOut">
              <a:rPr lang="fr-FR" smtClean="0"/>
              <a:t>02/02/2021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731959"/>
            <a:ext cx="2984870" cy="4612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9" y="8731959"/>
            <a:ext cx="2984870" cy="4612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3296A-95B0-4CB0-B67D-05373BB33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47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381000" y="688975"/>
            <a:ext cx="6127750" cy="3448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xfrm>
            <a:off x="918423" y="4366778"/>
            <a:ext cx="5051319" cy="413694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711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45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">
    <p:bg>
      <p:bgPr>
        <a:solidFill>
          <a:srgbClr val="1F51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87FBF67-EA06-FB47-AB2D-100CAD7B4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5" t="2540" r="3799" b="1807"/>
          <a:stretch/>
        </p:blipFill>
        <p:spPr>
          <a:xfrm>
            <a:off x="633312" y="1723790"/>
            <a:ext cx="2302933" cy="2307167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EE74B89-606A-7B4A-9A56-BE3EB72D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429" y="1272210"/>
            <a:ext cx="5241570" cy="1212574"/>
          </a:xfrm>
        </p:spPr>
        <p:txBody>
          <a:bodyPr anchor="b"/>
          <a:lstStyle>
            <a:lvl1pPr algn="l">
              <a:defRPr sz="2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F0A89995-480E-1843-9F8A-3525599DF6AB}"/>
              </a:ext>
            </a:extLst>
          </p:cNvPr>
          <p:cNvCxnSpPr/>
          <p:nvPr userDrawn="1"/>
        </p:nvCxnSpPr>
        <p:spPr>
          <a:xfrm>
            <a:off x="3902429" y="2672806"/>
            <a:ext cx="434162" cy="0"/>
          </a:xfrm>
          <a:prstGeom prst="line">
            <a:avLst/>
          </a:prstGeom>
          <a:noFill/>
          <a:ln w="57150" cap="flat" cmpd="sng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674E62D-BE26-C449-9F39-11F4753A1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2075" y="2922242"/>
            <a:ext cx="5241924" cy="924201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300"/>
              </a:spcBef>
              <a:defRPr sz="1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2116108" y="843558"/>
            <a:ext cx="4896545" cy="3456384"/>
          </a:xfrm>
          <a:prstGeom prst="rect">
            <a:avLst/>
          </a:prstGeom>
          <a:solidFill>
            <a:srgbClr val="2F2C7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300"/>
              </a:spcBef>
              <a:defRPr sz="1400">
                <a:solidFill>
                  <a:srgbClr val="C3107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dirty="0">
              <a:solidFill>
                <a:srgbClr val="2B2267"/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CCD2B80-998A-8049-A974-BD6F118C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04" y="2547431"/>
            <a:ext cx="4896000" cy="804258"/>
          </a:xfrm>
        </p:spPr>
        <p:txBody>
          <a:bodyPr anchor="b"/>
          <a:lstStyle>
            <a:lvl1pPr>
              <a:defRPr sz="2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0D5C746-5B38-4748-BF58-BF0EA9CCA4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5555" y="3447939"/>
            <a:ext cx="4896550" cy="852003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FE41637-6ABA-B14B-9FC2-FA3606A89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607" y="489673"/>
            <a:ext cx="2015547" cy="2019253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F15A479B-8D9F-7146-A5AA-B05EF23571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E7516BE-E853-4AFB-822F-0400B6E5AB62}" type="datetime1">
              <a:rPr lang="fr-FR" smtClean="0"/>
              <a:t>02/02/2021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F2E6E14C-2214-404B-B806-A6E2016AAF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CCFPC - 29 janvier 2021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C0750E39-B114-3F46-868C-72007EC108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A4EF00-034A-D54F-904E-E4018F8103B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5ADCAD54-34BF-4286-927E-FDC450FDB6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2051" y="-89"/>
            <a:ext cx="4919898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300"/>
              </a:spcBef>
              <a:defRPr sz="1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2116108" y="843558"/>
            <a:ext cx="4896545" cy="3456384"/>
          </a:xfrm>
          <a:prstGeom prst="rect">
            <a:avLst/>
          </a:prstGeom>
          <a:solidFill>
            <a:srgbClr val="1D71B8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300"/>
              </a:spcBef>
              <a:defRPr sz="1400">
                <a:solidFill>
                  <a:srgbClr val="C3107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>
              <a:solidFill>
                <a:srgbClr val="2B2267"/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CCD2B80-998A-8049-A974-BD6F118C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04" y="2547431"/>
            <a:ext cx="4896000" cy="804258"/>
          </a:xfrm>
        </p:spPr>
        <p:txBody>
          <a:bodyPr anchor="b"/>
          <a:lstStyle>
            <a:lvl1pPr>
              <a:defRPr sz="2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0D5C746-5B38-4748-BF58-BF0EA9CCA4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5555" y="3447939"/>
            <a:ext cx="4896550" cy="852003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23EFFC6-EADD-5A40-B2BB-902ABAEDC7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607" y="489673"/>
            <a:ext cx="2015547" cy="2019253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EEABCCE-FE11-1D4D-A4B1-988F78191D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7892437-F452-4A00-B690-3BA563E35C5C}" type="datetime1">
              <a:rPr lang="fr-FR" smtClean="0"/>
              <a:t>02/02/2021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203E455-0294-D441-B745-A93FAAE4E7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CCFPC - 29 janvier 2021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5F17711-26E1-8543-8AE2-F5BF9A1F67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A4EF00-034A-D54F-904E-E4018F8103B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8813325-056A-472A-BC2A-401D13F73D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2051" y="-89"/>
            <a:ext cx="4919898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300"/>
              </a:spcBef>
              <a:defRPr sz="1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2116108" y="843558"/>
            <a:ext cx="4896545" cy="3456384"/>
          </a:xfrm>
          <a:prstGeom prst="rect">
            <a:avLst/>
          </a:prstGeom>
          <a:solidFill>
            <a:srgbClr val="04B2C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300"/>
              </a:spcBef>
              <a:defRPr sz="1400">
                <a:solidFill>
                  <a:srgbClr val="C3107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>
              <a:solidFill>
                <a:srgbClr val="2B2267"/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CCD2B80-998A-8049-A974-BD6F118C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04" y="2547431"/>
            <a:ext cx="4896000" cy="804258"/>
          </a:xfrm>
        </p:spPr>
        <p:txBody>
          <a:bodyPr anchor="b"/>
          <a:lstStyle>
            <a:lvl1pPr>
              <a:defRPr sz="2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0D5C746-5B38-4748-BF58-BF0EA9CCA4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5555" y="3447939"/>
            <a:ext cx="4896550" cy="852003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A9BD8A1-6A97-1F49-B4AD-6B14BF2BEA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607" y="489673"/>
            <a:ext cx="2015547" cy="2019253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B9C4D73-7DC2-2A49-974A-2799AD73D0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7A1D5C-E282-49F9-B3F4-FBB41134ED65}" type="datetime1">
              <a:rPr lang="fr-FR" smtClean="0"/>
              <a:t>02/02/2021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4269260D-EFED-D749-B71E-98049BE46B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CCFPC - 29 janvier 2021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56BFCF1-BB7E-CC4F-AB8B-9563714533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A4EF00-034A-D54F-904E-E4018F8103B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1FD7426-6117-4313-9336-9F0C1E1C82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2051" y="-89"/>
            <a:ext cx="4919898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300"/>
              </a:spcBef>
              <a:defRPr sz="1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2116108" y="843558"/>
            <a:ext cx="4896545" cy="3456384"/>
          </a:xfrm>
          <a:prstGeom prst="rect">
            <a:avLst/>
          </a:prstGeom>
          <a:solidFill>
            <a:srgbClr val="8E1B8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300"/>
              </a:spcBef>
              <a:defRPr sz="1400">
                <a:solidFill>
                  <a:srgbClr val="C3107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>
              <a:solidFill>
                <a:srgbClr val="2B2267"/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CCD2B80-998A-8049-A974-BD6F118C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04" y="2547431"/>
            <a:ext cx="4896000" cy="804258"/>
          </a:xfrm>
        </p:spPr>
        <p:txBody>
          <a:bodyPr anchor="b"/>
          <a:lstStyle>
            <a:lvl1pPr>
              <a:defRPr sz="2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0D5C746-5B38-4748-BF58-BF0EA9CCA4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5555" y="3447939"/>
            <a:ext cx="4896550" cy="852003"/>
          </a:xfrm>
        </p:spPr>
        <p:txBody>
          <a:bodyPr/>
          <a:lstStyle>
            <a:lvl1pPr marL="0" indent="0" algn="ctr"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D3FF67-AB84-094D-BD76-2649C9D17C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F00-034A-D54F-904E-E4018F8103B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628C0B6-D621-CC4C-B811-C0B789C7E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607" y="489673"/>
            <a:ext cx="2015547" cy="2019253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ED56D3-B0EB-7544-8BB3-8B3B972A31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1F9E71-5B68-4828-80A5-5F8F1B1B53A1}" type="datetime1">
              <a:rPr lang="fr-FR" smtClean="0"/>
              <a:t>02/02/2021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BD445B-372A-2647-8BD9-C461B5BBAF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CCFPC - 29 janvier 2021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7BADDD7-3C45-4E21-9554-49B8FBE1BC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12051" y="-89"/>
            <a:ext cx="4919898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0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e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118AF88-2952-4E44-BF0C-E321A2554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070" y="4902914"/>
            <a:ext cx="9209470" cy="4885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7AC9FE9-6EFE-F649-8F32-6B1E6FC2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18" y="160256"/>
            <a:ext cx="8029881" cy="763569"/>
          </a:xfrm>
          <a:solidFill>
            <a:srgbClr val="1D71B8"/>
          </a:solidFill>
        </p:spPr>
        <p:txBody>
          <a:bodyPr anchor="b"/>
          <a:lstStyle>
            <a:lvl1pPr algn="l">
              <a:defRPr sz="27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4AC4D5D4-D7CF-2545-9652-CE42FE0815A7}"/>
              </a:ext>
            </a:extLst>
          </p:cNvPr>
          <p:cNvCxnSpPr/>
          <p:nvPr userDrawn="1"/>
        </p:nvCxnSpPr>
        <p:spPr>
          <a:xfrm>
            <a:off x="656919" y="1014095"/>
            <a:ext cx="424415" cy="0"/>
          </a:xfrm>
          <a:prstGeom prst="line">
            <a:avLst/>
          </a:prstGeom>
          <a:noFill/>
          <a:ln w="57150" cap="flat" cmpd="sng">
            <a:solidFill>
              <a:srgbClr val="0E65B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Shape 69">
            <a:extLst>
              <a:ext uri="{FF2B5EF4-FFF2-40B4-BE49-F238E27FC236}">
                <a16:creationId xmlns:a16="http://schemas.microsoft.com/office/drawing/2014/main" id="{ED004F09-A4E7-EB4F-AB6B-98F56EEC417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56918" y="1366889"/>
            <a:ext cx="8044021" cy="3337087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spcBef>
                <a:spcPts val="1000"/>
              </a:spcBef>
              <a:buSzTx/>
              <a:buFontTx/>
              <a:buNone/>
              <a:defRPr sz="2200" b="1" cap="all" baseline="0">
                <a:solidFill>
                  <a:srgbClr val="8E1B81"/>
                </a:solidFill>
                <a:latin typeface="+mj-lt"/>
                <a:ea typeface="Oswald Medium"/>
                <a:cs typeface="Oswald Medium"/>
                <a:sym typeface="Oswald Medium"/>
              </a:defRPr>
            </a:lvl1pPr>
            <a:lvl2pPr marL="7938" indent="-7938" algn="just">
              <a:spcBef>
                <a:spcPts val="200"/>
              </a:spcBef>
              <a:buFontTx/>
              <a:buNone/>
              <a:tabLst/>
              <a:defRPr sz="16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2pPr>
            <a:lvl3pPr marL="185738" indent="-177800" algn="just">
              <a:spcBef>
                <a:spcPts val="200"/>
              </a:spcBef>
              <a:buClr>
                <a:srgbClr val="1D71B8"/>
              </a:buClr>
              <a:buFontTx/>
              <a:tabLst/>
              <a:defRPr sz="16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3pPr>
            <a:lvl4pPr marL="363538" indent="-177800" algn="just">
              <a:spcBef>
                <a:spcPts val="200"/>
              </a:spcBef>
              <a:buFont typeface="Arial" panose="020B0604020202020204" pitchFamily="34" charset="0"/>
              <a:buChar char="–"/>
              <a:tabLst/>
              <a:defRPr sz="16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4pPr>
            <a:lvl5pPr marL="2240279" indent="-411479" algn="l">
              <a:spcBef>
                <a:spcPts val="800"/>
              </a:spcBef>
              <a:buFontTx/>
              <a:defRPr sz="10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A8A223D-026A-FE43-B177-D158C0C34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F00-034A-D54F-904E-E4018F8103B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84B2F9-75E0-C745-A17C-10C6171C8A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31" y="4252049"/>
            <a:ext cx="812273" cy="813767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9E1811-A9C7-7F49-863E-6014CAAC8CF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150645" y="4671009"/>
            <a:ext cx="1035269" cy="274637"/>
          </a:xfrm>
        </p:spPr>
        <p:txBody>
          <a:bodyPr/>
          <a:lstStyle/>
          <a:p>
            <a:fld id="{ECAFDB72-3091-4CC1-891D-3C70795C7CD5}" type="datetime1">
              <a:rPr lang="fr-FR" smtClean="0"/>
              <a:t>02/02/2021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FC3FC6-2EEB-1842-9735-51A0755152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CCFPC - 29 janvier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2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e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3C42E84-86FA-4323-B49B-9A91067F7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070" y="4902914"/>
            <a:ext cx="9209470" cy="48856"/>
          </a:xfrm>
          <a:prstGeom prst="rect">
            <a:avLst/>
          </a:prstGeom>
        </p:spPr>
      </p:pic>
      <p:sp>
        <p:nvSpPr>
          <p:cNvPr id="18" name="Shape 69">
            <a:extLst>
              <a:ext uri="{FF2B5EF4-FFF2-40B4-BE49-F238E27FC236}">
                <a16:creationId xmlns:a16="http://schemas.microsoft.com/office/drawing/2014/main" id="{D2C4FF58-979A-0B40-A7F6-D341BC7764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3496" y="1366889"/>
            <a:ext cx="1713303" cy="3205111"/>
          </a:xfrm>
          <a:prstGeom prst="rect">
            <a:avLst/>
          </a:prstGeom>
          <a:solidFill>
            <a:srgbClr val="04B2C0"/>
          </a:solidFill>
        </p:spPr>
        <p:txBody>
          <a:bodyPr lIns="108000" tIns="108000" anchor="ctr">
            <a:noAutofit/>
          </a:bodyPr>
          <a:lstStyle>
            <a:lvl1pPr marL="0" indent="0" algn="l">
              <a:spcBef>
                <a:spcPts val="1000"/>
              </a:spcBef>
              <a:buSzTx/>
              <a:buFontTx/>
              <a:buNone/>
              <a:defRPr sz="2200" b="1" cap="all" baseline="0">
                <a:solidFill>
                  <a:schemeClr val="bg1"/>
                </a:solidFill>
                <a:latin typeface="+mj-lt"/>
                <a:ea typeface="Oswald Medium"/>
                <a:cs typeface="Oswald Medium"/>
                <a:sym typeface="Oswald Medium"/>
              </a:defRPr>
            </a:lvl1pPr>
            <a:lvl2pPr marL="7938" indent="-7938" algn="just">
              <a:spcBef>
                <a:spcPts val="200"/>
              </a:spcBef>
              <a:buFontTx/>
              <a:buNone/>
              <a:tabLst/>
              <a:defRPr sz="1600">
                <a:solidFill>
                  <a:schemeClr val="bg1"/>
                </a:solidFill>
                <a:latin typeface="+mj-lt"/>
                <a:ea typeface="Oswald Medium"/>
                <a:cs typeface="Oswald Medium"/>
                <a:sym typeface="Oswald Medium"/>
              </a:defRPr>
            </a:lvl2pPr>
            <a:lvl3pPr marL="185738" indent="-177800" algn="just">
              <a:spcBef>
                <a:spcPts val="200"/>
              </a:spcBef>
              <a:buClr>
                <a:schemeClr val="bg1"/>
              </a:buClr>
              <a:buFontTx/>
              <a:tabLst/>
              <a:defRPr sz="1600">
                <a:solidFill>
                  <a:schemeClr val="bg1"/>
                </a:solidFill>
                <a:latin typeface="+mj-lt"/>
                <a:ea typeface="Oswald Medium"/>
                <a:cs typeface="Oswald Medium"/>
                <a:sym typeface="Oswald Medium"/>
              </a:defRPr>
            </a:lvl3pPr>
            <a:lvl4pPr marL="363538" indent="-177800" algn="just">
              <a:spcBef>
                <a:spcPts val="200"/>
              </a:spcBef>
              <a:buFontTx/>
              <a:tabLst/>
              <a:defRPr sz="1600">
                <a:solidFill>
                  <a:schemeClr val="bg1"/>
                </a:solidFill>
                <a:latin typeface="+mj-lt"/>
                <a:ea typeface="Oswald Medium"/>
                <a:cs typeface="Oswald Medium"/>
                <a:sym typeface="Oswald Medium"/>
              </a:defRPr>
            </a:lvl4pPr>
            <a:lvl5pPr marL="2240279" indent="-411479" algn="l">
              <a:spcBef>
                <a:spcPts val="800"/>
              </a:spcBef>
              <a:buFontTx/>
              <a:defRPr sz="10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AC9FE9-6EFE-F649-8F32-6B1E6FC2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18" y="160256"/>
            <a:ext cx="8029881" cy="763569"/>
          </a:xfrm>
          <a:solidFill>
            <a:srgbClr val="1D71B8"/>
          </a:solidFill>
        </p:spPr>
        <p:txBody>
          <a:bodyPr anchor="b"/>
          <a:lstStyle>
            <a:lvl1pPr algn="l">
              <a:defRPr sz="27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4AC4D5D4-D7CF-2545-9652-CE42FE0815A7}"/>
              </a:ext>
            </a:extLst>
          </p:cNvPr>
          <p:cNvCxnSpPr/>
          <p:nvPr userDrawn="1"/>
        </p:nvCxnSpPr>
        <p:spPr>
          <a:xfrm>
            <a:off x="656919" y="1014095"/>
            <a:ext cx="424415" cy="0"/>
          </a:xfrm>
          <a:prstGeom prst="line">
            <a:avLst/>
          </a:prstGeom>
          <a:noFill/>
          <a:ln w="57150" cap="flat" cmpd="sng">
            <a:solidFill>
              <a:srgbClr val="1D71B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Shape 69">
            <a:extLst>
              <a:ext uri="{FF2B5EF4-FFF2-40B4-BE49-F238E27FC236}">
                <a16:creationId xmlns:a16="http://schemas.microsoft.com/office/drawing/2014/main" id="{ED004F09-A4E7-EB4F-AB6B-98F56EEC417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656919" y="1366889"/>
            <a:ext cx="6196140" cy="3337087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spcBef>
                <a:spcPts val="1000"/>
              </a:spcBef>
              <a:buSzTx/>
              <a:buFontTx/>
              <a:buNone/>
              <a:defRPr sz="2200" b="1" cap="all" baseline="0">
                <a:solidFill>
                  <a:srgbClr val="8E1B81"/>
                </a:solidFill>
                <a:latin typeface="+mj-lt"/>
                <a:ea typeface="Oswald Medium"/>
                <a:cs typeface="Oswald Medium"/>
                <a:sym typeface="Oswald Medium"/>
              </a:defRPr>
            </a:lvl1pPr>
            <a:lvl2pPr marL="7938" indent="-7938" algn="just">
              <a:spcBef>
                <a:spcPts val="200"/>
              </a:spcBef>
              <a:buFontTx/>
              <a:buNone/>
              <a:tabLst/>
              <a:defRPr sz="16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2pPr>
            <a:lvl3pPr marL="185738" indent="-177800" algn="just">
              <a:spcBef>
                <a:spcPts val="200"/>
              </a:spcBef>
              <a:buClr>
                <a:srgbClr val="1D71B8"/>
              </a:buClr>
              <a:buFontTx/>
              <a:tabLst/>
              <a:defRPr sz="16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3pPr>
            <a:lvl4pPr marL="363538" indent="-177800" algn="just">
              <a:spcBef>
                <a:spcPts val="200"/>
              </a:spcBef>
              <a:buClrTx/>
              <a:buFont typeface="Arial" panose="020B0604020202020204" pitchFamily="34" charset="0"/>
              <a:buChar char="–"/>
              <a:tabLst/>
              <a:defRPr sz="16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4pPr>
            <a:lvl5pPr marL="2240279" indent="-411479" algn="l">
              <a:spcBef>
                <a:spcPts val="800"/>
              </a:spcBef>
              <a:buFontTx/>
              <a:defRPr sz="10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A8A223D-026A-FE43-B177-D158C0C34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F00-034A-D54F-904E-E4018F8103B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5650917-D5EC-D646-A658-2939B1E4C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31" y="4252049"/>
            <a:ext cx="812273" cy="813767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1CEB8F-91B6-3146-90DC-604A592B30B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47823" y="4671009"/>
            <a:ext cx="1035269" cy="274637"/>
          </a:xfrm>
        </p:spPr>
        <p:txBody>
          <a:bodyPr/>
          <a:lstStyle/>
          <a:p>
            <a:fld id="{5B965E80-9CF7-4423-BFEC-DEAC8CFA917F}" type="datetime1">
              <a:rPr lang="fr-FR" smtClean="0"/>
              <a:t>02/02/2021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356D43-7654-AB4A-9062-85223816B6F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CCFPC - 29 janvier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6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ndeau + texte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5C77BB0-B5DB-4693-B6E8-759829F06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070" y="4902914"/>
            <a:ext cx="9209470" cy="4885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EF0E9FB-A31E-F247-B8DE-5D7F1B26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90" y="0"/>
            <a:ext cx="1592098" cy="4191000"/>
          </a:xfrm>
          <a:solidFill>
            <a:srgbClr val="1D71B8"/>
          </a:solidFill>
        </p:spPr>
        <p:txBody>
          <a:bodyPr lIns="108000" tIns="540000" anchor="t"/>
          <a:lstStyle>
            <a:lvl1pPr algn="l">
              <a:defRPr sz="1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 hasCustomPrompt="1"/>
          </p:nvPr>
        </p:nvSpPr>
        <p:spPr>
          <a:xfrm>
            <a:off x="2207344" y="0"/>
            <a:ext cx="3090516" cy="4191000"/>
          </a:xfrm>
          <a:prstGeom prst="rect">
            <a:avLst/>
          </a:prstGeom>
        </p:spPr>
        <p:txBody>
          <a:bodyPr tIns="540000" anchor="t">
            <a:noAutofit/>
          </a:bodyPr>
          <a:lstStyle>
            <a:lvl1pPr marL="0" indent="0" algn="l">
              <a:spcBef>
                <a:spcPts val="1000"/>
              </a:spcBef>
              <a:buSzTx/>
              <a:buFontTx/>
              <a:buNone/>
              <a:defRPr sz="2200" b="1" cap="all" baseline="0">
                <a:solidFill>
                  <a:srgbClr val="8E1B81"/>
                </a:solidFill>
                <a:latin typeface="+mj-lt"/>
                <a:ea typeface="Oswald Medium"/>
                <a:cs typeface="Oswald Medium"/>
                <a:sym typeface="Oswald Medium"/>
              </a:defRPr>
            </a:lvl1pPr>
            <a:lvl2pPr marL="7938" indent="-7938" algn="just">
              <a:spcBef>
                <a:spcPts val="200"/>
              </a:spcBef>
              <a:buFontTx/>
              <a:buNone/>
              <a:tabLst/>
              <a:defRPr sz="16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2pPr>
            <a:lvl3pPr marL="185738" indent="-177800" algn="just">
              <a:spcBef>
                <a:spcPts val="200"/>
              </a:spcBef>
              <a:buClr>
                <a:srgbClr val="1D71B8"/>
              </a:buClr>
              <a:buFontTx/>
              <a:tabLst/>
              <a:defRPr sz="16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3pPr>
            <a:lvl4pPr marL="363538" indent="-177800" algn="just">
              <a:spcBef>
                <a:spcPts val="200"/>
              </a:spcBef>
              <a:buClrTx/>
              <a:buFont typeface="Arial" panose="020B0604020202020204" pitchFamily="34" charset="0"/>
              <a:buChar char="–"/>
              <a:tabLst/>
              <a:defRPr sz="16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4pPr>
            <a:lvl5pPr marL="2240279" indent="-411479" algn="l">
              <a:spcBef>
                <a:spcPts val="800"/>
              </a:spcBef>
              <a:buFontTx/>
              <a:defRPr sz="10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</p:txBody>
      </p:sp>
      <p:sp>
        <p:nvSpPr>
          <p:cNvPr id="14" name="Shape 69">
            <a:extLst>
              <a:ext uri="{FF2B5EF4-FFF2-40B4-BE49-F238E27FC236}">
                <a16:creationId xmlns:a16="http://schemas.microsoft.com/office/drawing/2014/main" id="{CE62744B-43EA-7445-8F40-B9523C130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421" y="0"/>
            <a:ext cx="3090516" cy="4191000"/>
          </a:xfrm>
          <a:prstGeom prst="rect">
            <a:avLst/>
          </a:prstGeom>
        </p:spPr>
        <p:txBody>
          <a:bodyPr tIns="540000" anchor="t">
            <a:noAutofit/>
          </a:bodyPr>
          <a:lstStyle>
            <a:lvl1pPr marL="0" indent="0" algn="l">
              <a:spcBef>
                <a:spcPts val="1000"/>
              </a:spcBef>
              <a:buSzTx/>
              <a:buFontTx/>
              <a:buNone/>
              <a:defRPr sz="2200" b="1" cap="all" baseline="0">
                <a:solidFill>
                  <a:srgbClr val="8E1B81"/>
                </a:solidFill>
                <a:latin typeface="+mj-lt"/>
                <a:ea typeface="Oswald Medium"/>
                <a:cs typeface="Oswald Medium"/>
                <a:sym typeface="Oswald Medium"/>
              </a:defRPr>
            </a:lvl1pPr>
            <a:lvl2pPr marL="7938" indent="-7938" algn="just">
              <a:spcBef>
                <a:spcPts val="200"/>
              </a:spcBef>
              <a:buFontTx/>
              <a:buNone/>
              <a:tabLst/>
              <a:defRPr sz="16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2pPr>
            <a:lvl3pPr marL="185738" indent="-177800" algn="just">
              <a:spcBef>
                <a:spcPts val="200"/>
              </a:spcBef>
              <a:buClr>
                <a:srgbClr val="1D71B8"/>
              </a:buClr>
              <a:buFontTx/>
              <a:tabLst/>
              <a:defRPr sz="16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3pPr>
            <a:lvl4pPr marL="363538" indent="-177800" algn="just">
              <a:spcBef>
                <a:spcPts val="200"/>
              </a:spcBef>
              <a:buClrTx/>
              <a:buFont typeface="Arial" panose="020B0604020202020204" pitchFamily="34" charset="0"/>
              <a:buChar char="–"/>
              <a:tabLst/>
              <a:defRPr sz="16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4pPr>
            <a:lvl5pPr marL="2240279" indent="-411479" algn="l">
              <a:spcBef>
                <a:spcPts val="800"/>
              </a:spcBef>
              <a:buFontTx/>
              <a:defRPr sz="1000">
                <a:solidFill>
                  <a:schemeClr val="tx1"/>
                </a:solidFill>
                <a:latin typeface="+mj-lt"/>
                <a:ea typeface="Oswald Medium"/>
                <a:cs typeface="Oswald Medium"/>
                <a:sym typeface="Oswald Medium"/>
              </a:defRPr>
            </a:lvl5pPr>
          </a:lstStyle>
          <a:p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niveau</a:t>
            </a:r>
            <a:r>
              <a:rPr dirty="0"/>
              <a:t> 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823304-2200-5E44-A82F-B854AD278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F00-034A-D54F-904E-E4018F8103B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C640BDD-E7C0-4B4A-839B-B68A21C40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31" y="4252049"/>
            <a:ext cx="812273" cy="813767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53A38-A9A5-6240-841B-4CC3508883E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47905" y="4671009"/>
            <a:ext cx="1035269" cy="274637"/>
          </a:xfrm>
        </p:spPr>
        <p:txBody>
          <a:bodyPr/>
          <a:lstStyle/>
          <a:p>
            <a:fld id="{DC521A00-E534-4263-888B-BBF86651CAD0}" type="datetime1">
              <a:rPr lang="fr-FR" smtClean="0"/>
              <a:t>02/02/2021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750113-2435-334C-9F40-3DC884E11F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CCFPC - 29 janvier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0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BA915F6-B994-5646-AECE-E144A6EA0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6" t="2540" r="3799" b="2040"/>
          <a:stretch/>
        </p:blipFill>
        <p:spPr>
          <a:xfrm>
            <a:off x="3403264" y="1077069"/>
            <a:ext cx="2319804" cy="232407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7AC9FE9-6EFE-F649-8F32-6B1E6FC2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0" y="3350584"/>
            <a:ext cx="8215459" cy="763569"/>
          </a:xfrm>
        </p:spPr>
        <p:txBody>
          <a:bodyPr anchor="ctr"/>
          <a:lstStyle>
            <a:lvl1pPr algn="ctr">
              <a:defRPr sz="2700" b="1" cap="all" baseline="0">
                <a:solidFill>
                  <a:srgbClr val="1D71B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B2BFA4F-BC01-4456-BC37-4D74CC6BD4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070" y="4902914"/>
            <a:ext cx="9209470" cy="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/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599" cy="1965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dirty="0"/>
              <a:t>Texte niveau 1</a:t>
            </a:r>
          </a:p>
          <a:p>
            <a:pPr lvl="1"/>
            <a:r>
              <a:rPr dirty="0"/>
              <a:t>Texte niveau 2</a:t>
            </a:r>
          </a:p>
          <a:p>
            <a:pPr lvl="2"/>
            <a:r>
              <a:rPr dirty="0"/>
              <a:t>Texte niveau 3</a:t>
            </a:r>
          </a:p>
          <a:p>
            <a:pPr lvl="3"/>
            <a:r>
              <a:rPr dirty="0"/>
              <a:t>Texte niveau 4</a:t>
            </a:r>
          </a:p>
          <a:p>
            <a:pPr lvl="4"/>
            <a:r>
              <a:rPr dirty="0"/>
              <a:t>Texte niveau 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5189B2-9E7A-5B4A-8E4E-F32F1DD27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1163" y="4671009"/>
            <a:ext cx="41563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6A4EF00-034A-D54F-904E-E4018F8103B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FFFBBD-14B5-C646-8035-15384A6CE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5337" y="4671009"/>
            <a:ext cx="439198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fr-FR"/>
              <a:t>CCFPC - 29 janvier 2021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420361E-50EF-EC4E-ABC1-8DCA0FA50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671009"/>
            <a:ext cx="1035269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D80CE00-F37E-4BDD-B218-46574F00D69E}" type="datetime1">
              <a:rPr lang="fr-FR" smtClean="0"/>
              <a:t>02/02/2021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7" r:id="rId6"/>
    <p:sldLayoutId id="2147483678" r:id="rId7"/>
    <p:sldLayoutId id="2147483675" r:id="rId8"/>
    <p:sldLayoutId id="2147483676" r:id="rId9"/>
  </p:sldLayoutIdLst>
  <p:transition spd="med"/>
  <p:hf hdr="0" dt="0"/>
  <p:txStyles>
    <p:titleStyle>
      <a:lvl1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E1A5D7B-BB5B-274B-89CF-0C50F315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Transition collective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DA900E6-740F-EE41-9F30-A8796FA3C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2429" y="2660354"/>
            <a:ext cx="5241924" cy="924201"/>
          </a:xfrm>
        </p:spPr>
        <p:txBody>
          <a:bodyPr/>
          <a:lstStyle/>
          <a:p>
            <a:r>
              <a:rPr lang="fr-FR" sz="4800" dirty="0"/>
              <a:t>Transco</a:t>
            </a:r>
          </a:p>
          <a:p>
            <a:r>
              <a:rPr lang="fr-FR" sz="2000" dirty="0"/>
              <a:t>2</a:t>
            </a:r>
            <a:r>
              <a:rPr lang="fr-FR" sz="2000" baseline="30000" dirty="0"/>
              <a:t>ème Partie</a:t>
            </a:r>
            <a:endParaRPr lang="fr-FR" sz="2000" dirty="0"/>
          </a:p>
        </p:txBody>
      </p:sp>
      <p:sp>
        <p:nvSpPr>
          <p:cNvPr id="217" name="Shape 217"/>
          <p:cNvSpPr/>
          <p:nvPr/>
        </p:nvSpPr>
        <p:spPr>
          <a:xfrm>
            <a:off x="7380312" y="195485"/>
            <a:ext cx="1440161" cy="3327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r">
              <a:defRPr sz="16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3" name="Straight Connector 2"/>
          <p:cNvCxnSpPr/>
          <p:nvPr/>
        </p:nvCxnSpPr>
        <p:spPr>
          <a:xfrm>
            <a:off x="3902429" y="2672806"/>
            <a:ext cx="434162" cy="0"/>
          </a:xfrm>
          <a:prstGeom prst="line">
            <a:avLst/>
          </a:prstGeom>
          <a:noFill/>
          <a:ln w="57150" cap="flat" cmpd="sng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4DEE6D7-2DBF-46CC-B3BD-003A2F6D5E2D}"/>
              </a:ext>
            </a:extLst>
          </p:cNvPr>
          <p:cNvSpPr txBox="1"/>
          <p:nvPr/>
        </p:nvSpPr>
        <p:spPr>
          <a:xfrm>
            <a:off x="3902075" y="3849314"/>
            <a:ext cx="502344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Semibold"/>
                <a:ea typeface="Lato Semibold"/>
                <a:cs typeface="Lato Semibold"/>
                <a:sym typeface="Lato Semibold"/>
              </a:rPr>
              <a:t>Présentation CCFPC du 29 01 2021-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</a:rPr>
              <a:t>Maxime DUMONT, conseiller confédéral,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</a:rPr>
              <a:t>chef de file FPC &amp; Apprentissage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dirty="0">
              <a:solidFill>
                <a:schemeClr val="bg1"/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Semibold"/>
                <a:ea typeface="Lato Semibold"/>
                <a:cs typeface="Lato Semibold"/>
                <a:sym typeface="Lato Semibold"/>
              </a:rPr>
              <a:t>Aline MOUGENOT, </a:t>
            </a:r>
            <a:r>
              <a:rPr kumimoji="0" lang="fr-FR" sz="1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Semibold"/>
                <a:ea typeface="Lato Semibold"/>
                <a:cs typeface="Lato Semibold"/>
                <a:sym typeface="Lato Semibold"/>
              </a:rPr>
              <a:t>Secrétaire Fédérale Adjointe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Semibold"/>
                <a:ea typeface="Lato Semibold"/>
                <a:cs typeface="Lato Semibold"/>
                <a:sym typeface="Lato Semibold"/>
              </a:rPr>
              <a:t>Chargée</a:t>
            </a:r>
            <a:r>
              <a:rPr kumimoji="0" lang="fr-FR" sz="1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Semibold"/>
                <a:ea typeface="Lato Semibold"/>
                <a:cs typeface="Lato Semibold"/>
                <a:sym typeface="Lato Semibold"/>
              </a:rPr>
              <a:t> </a:t>
            </a:r>
            <a:r>
              <a:rPr kumimoji="0" lang="fr-FR" sz="12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Semibold"/>
                <a:ea typeface="Lato Semibold"/>
                <a:cs typeface="Lato Semibold"/>
                <a:sym typeface="Lato Semibold"/>
              </a:rPr>
              <a:t>de mission FPC</a:t>
            </a: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 Semibold"/>
              <a:ea typeface="Lato Semibold"/>
              <a:cs typeface="Lato Semibold"/>
              <a:sym typeface="Lato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TRANSITIONS COLLECTIVES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b="1" cap="small" dirty="0"/>
              <a:t>Les accords d’entreprises</a:t>
            </a:r>
          </a:p>
          <a:p>
            <a:r>
              <a:rPr lang="fr-FR" sz="2400" b="1" cap="small" dirty="0"/>
              <a:t>G.E.P.P.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CCFPC - 29 janvier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A4EF00-034A-D54F-904E-E4018F8103B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7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small" dirty="0"/>
              <a:t>Dans le cas d’entreprises pourvues ou dépourvues de délégués syndicaux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"/>
          </p:nvPr>
        </p:nvSpPr>
        <p:spPr>
          <a:xfrm>
            <a:off x="649847" y="1114746"/>
            <a:ext cx="8044021" cy="3346895"/>
          </a:xfrm>
        </p:spPr>
        <p:txBody>
          <a:bodyPr/>
          <a:lstStyle/>
          <a:p>
            <a:endParaRPr lang="fr-FR" b="0" cap="none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EF00-034A-D54F-904E-E4018F8103B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CCFPC - 29 janvier 2021</a:t>
            </a:r>
            <a:endParaRPr lang="fr-FR" dirty="0"/>
          </a:p>
        </p:txBody>
      </p:sp>
      <p:sp>
        <p:nvSpPr>
          <p:cNvPr id="7" name="Parchemin : vertical 6">
            <a:extLst>
              <a:ext uri="{FF2B5EF4-FFF2-40B4-BE49-F238E27FC236}">
                <a16:creationId xmlns:a16="http://schemas.microsoft.com/office/drawing/2014/main" id="{EB1B75BF-4AE9-4E23-AEAE-2A125D916EF2}"/>
              </a:ext>
            </a:extLst>
          </p:cNvPr>
          <p:cNvSpPr/>
          <p:nvPr/>
        </p:nvSpPr>
        <p:spPr>
          <a:xfrm>
            <a:off x="890125" y="1226503"/>
            <a:ext cx="2443794" cy="3127012"/>
          </a:xfrm>
          <a:prstGeom prst="verticalScroll">
            <a:avLst>
              <a:gd name="adj" fmla="val 12500"/>
            </a:avLst>
          </a:prstGeom>
          <a:solidFill>
            <a:srgbClr val="0E65B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342900" marR="0" indent="-342900" algn="ctr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C3107E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99EDBA-76B2-41D4-B758-4C52CCE26D51}"/>
              </a:ext>
            </a:extLst>
          </p:cNvPr>
          <p:cNvSpPr txBox="1"/>
          <p:nvPr/>
        </p:nvSpPr>
        <p:spPr>
          <a:xfrm>
            <a:off x="1221897" y="1795355"/>
            <a:ext cx="1707420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P Simplified" panose="020B0606020204020204" pitchFamily="34" charset="0"/>
                <a:sym typeface="Lato Semibold"/>
              </a:rPr>
              <a:t>Accord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>
                <a:solidFill>
                  <a:schemeClr val="bg1"/>
                </a:solidFill>
                <a:latin typeface="HP Simplified" panose="020B0606020204020204" pitchFamily="34" charset="0"/>
              </a:rPr>
              <a:t>De gestion des emplois et des parcours professionnels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600" b="1" dirty="0">
              <a:solidFill>
                <a:schemeClr val="bg1"/>
              </a:solidFill>
              <a:latin typeface="HP Simplified" panose="020B0606020204020204" pitchFamily="34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600" b="1" dirty="0">
              <a:solidFill>
                <a:schemeClr val="bg1"/>
              </a:solidFill>
              <a:latin typeface="HP Simplified" panose="020B0606020204020204" pitchFamily="34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>
                <a:solidFill>
                  <a:schemeClr val="bg1"/>
                </a:solidFill>
                <a:latin typeface="HP Simplified" panose="020B0606020204020204" pitchFamily="34" charset="0"/>
              </a:rPr>
              <a:t>Envoyé à la DGEFP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spc="0" normalizeH="0" baseline="0" dirty="0">
              <a:ln>
                <a:noFill/>
              </a:ln>
              <a:solidFill>
                <a:srgbClr val="404040"/>
              </a:solidFill>
              <a:effectLst/>
              <a:uFillTx/>
              <a:latin typeface="Lato Semibold"/>
              <a:ea typeface="Lato Semibold"/>
              <a:cs typeface="Lato Semibold"/>
              <a:sym typeface="Lato Semibold"/>
            </a:endParaRPr>
          </a:p>
        </p:txBody>
      </p:sp>
      <p:sp>
        <p:nvSpPr>
          <p:cNvPr id="10" name="Flèche : droite rayée 9">
            <a:extLst>
              <a:ext uri="{FF2B5EF4-FFF2-40B4-BE49-F238E27FC236}">
                <a16:creationId xmlns:a16="http://schemas.microsoft.com/office/drawing/2014/main" id="{24BB6456-215A-47D4-B24F-9AEE836B6EFE}"/>
              </a:ext>
            </a:extLst>
          </p:cNvPr>
          <p:cNvSpPr/>
          <p:nvPr/>
        </p:nvSpPr>
        <p:spPr>
          <a:xfrm>
            <a:off x="3851808" y="986315"/>
            <a:ext cx="995320" cy="687805"/>
          </a:xfrm>
          <a:prstGeom prst="stripedRightArrow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C3107E"/>
              </a:solidFill>
              <a:effectLst/>
              <a:highlight>
                <a:srgbClr val="00FF00"/>
              </a:highlight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1" name="Flèche : droite rayée 10">
            <a:extLst>
              <a:ext uri="{FF2B5EF4-FFF2-40B4-BE49-F238E27FC236}">
                <a16:creationId xmlns:a16="http://schemas.microsoft.com/office/drawing/2014/main" id="{A66E8939-4F74-4C4C-AD03-E0C497083B95}"/>
              </a:ext>
            </a:extLst>
          </p:cNvPr>
          <p:cNvSpPr/>
          <p:nvPr/>
        </p:nvSpPr>
        <p:spPr>
          <a:xfrm>
            <a:off x="3867993" y="1933028"/>
            <a:ext cx="995320" cy="671639"/>
          </a:xfrm>
          <a:prstGeom prst="stripedRightArrow">
            <a:avLst/>
          </a:prstGeom>
          <a:solidFill>
            <a:srgbClr val="04B2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spc="0" normalizeH="0" baseline="0">
              <a:ln>
                <a:noFill/>
              </a:ln>
              <a:solidFill>
                <a:srgbClr val="C3107E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2" name="Flèche : droite rayée 11">
            <a:extLst>
              <a:ext uri="{FF2B5EF4-FFF2-40B4-BE49-F238E27FC236}">
                <a16:creationId xmlns:a16="http://schemas.microsoft.com/office/drawing/2014/main" id="{913753B2-8885-4F15-8B03-65358DA07E99}"/>
              </a:ext>
            </a:extLst>
          </p:cNvPr>
          <p:cNvSpPr/>
          <p:nvPr/>
        </p:nvSpPr>
        <p:spPr>
          <a:xfrm>
            <a:off x="3867993" y="3839082"/>
            <a:ext cx="995320" cy="671639"/>
          </a:xfrm>
          <a:prstGeom prst="stripedRightArrow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spc="0" normalizeH="0" baseline="0">
              <a:ln>
                <a:noFill/>
              </a:ln>
              <a:solidFill>
                <a:srgbClr val="C3107E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54A3C2E-1F6D-4C22-8DE6-1C3EE58C2648}"/>
              </a:ext>
            </a:extLst>
          </p:cNvPr>
          <p:cNvSpPr txBox="1"/>
          <p:nvPr/>
        </p:nvSpPr>
        <p:spPr>
          <a:xfrm>
            <a:off x="5049430" y="1133193"/>
            <a:ext cx="3644438" cy="461663"/>
          </a:xfrm>
          <a:prstGeom prst="rect">
            <a:avLst/>
          </a:prstGeom>
          <a:solidFill>
            <a:srgbClr val="FFFF00"/>
          </a:solidFill>
          <a:ln w="31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HP Simplified" panose="020B0606020204020204" pitchFamily="34" charset="0"/>
                <a:sym typeface="Lato Semibold"/>
              </a:rPr>
              <a:t>Moins de 11 salariés : consultation directe. Projet approuvé </a:t>
            </a:r>
            <a:r>
              <a:rPr lang="fr-FR" dirty="0">
                <a:latin typeface="HP Simplified" panose="020B0606020204020204" pitchFamily="34" charset="0"/>
              </a:rPr>
              <a:t>à</a:t>
            </a:r>
            <a:r>
              <a:rPr kumimoji="0" lang="fr-FR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HP Simplified" panose="020B0606020204020204" pitchFamily="34" charset="0"/>
                <a:sym typeface="Lato Semibold"/>
              </a:rPr>
              <a:t> la majorité des 2/3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E0F0161-64AB-417A-93C4-6E9264C047C7}"/>
              </a:ext>
            </a:extLst>
          </p:cNvPr>
          <p:cNvSpPr txBox="1"/>
          <p:nvPr/>
        </p:nvSpPr>
        <p:spPr>
          <a:xfrm>
            <a:off x="5099004" y="1811539"/>
            <a:ext cx="3587794" cy="646329"/>
          </a:xfrm>
          <a:prstGeom prst="rect">
            <a:avLst/>
          </a:prstGeom>
          <a:solidFill>
            <a:srgbClr val="04B2C0"/>
          </a:solidFill>
          <a:ln w="3175" cap="flat">
            <a:solidFill>
              <a:srgbClr val="04B2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HP Simplified" panose="020B0606020204020204" pitchFamily="34" charset="0"/>
                <a:sym typeface="Lato Semibold"/>
              </a:rPr>
              <a:t>de 11 à 20 salariés :  consultation</a:t>
            </a:r>
            <a:r>
              <a:rPr kumimoji="0" lang="fr-FR" b="0" i="0" u="none" strike="noStrike" cap="none" spc="0" normalizeH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HP Simplified" panose="020B0606020204020204" pitchFamily="34" charset="0"/>
                <a:sym typeface="Lato Semibold"/>
              </a:rPr>
              <a:t> directe </a:t>
            </a:r>
            <a:r>
              <a:rPr kumimoji="0" lang="fr-FR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HP Simplified" panose="020B0606020204020204" pitchFamily="34" charset="0"/>
                <a:sym typeface="Lato Semibold"/>
              </a:rPr>
              <a:t>ou négociation avec un salarié mandaté par une OS puis approbation par une majorité simple des salariés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366EC6A-5822-44F0-A1F5-5429D06051EF}"/>
              </a:ext>
            </a:extLst>
          </p:cNvPr>
          <p:cNvSpPr txBox="1"/>
          <p:nvPr/>
        </p:nvSpPr>
        <p:spPr>
          <a:xfrm>
            <a:off x="5070194" y="3759077"/>
            <a:ext cx="3623674" cy="830995"/>
          </a:xfrm>
          <a:prstGeom prst="rect">
            <a:avLst/>
          </a:prstGeom>
          <a:solidFill>
            <a:srgbClr val="92D050"/>
          </a:solidFill>
          <a:ln w="31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dirty="0">
                <a:latin typeface="HP Simplified" panose="020B0606020204020204" pitchFamily="34" charset="0"/>
              </a:rPr>
              <a:t>Au moins 50 salariés : </a:t>
            </a:r>
            <a:r>
              <a:rPr kumimoji="0" lang="fr-FR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HP Simplified" panose="020B0606020204020204" pitchFamily="34" charset="0"/>
                <a:sym typeface="Lato Semibold"/>
              </a:rPr>
              <a:t> négocié par des élus </a:t>
            </a:r>
            <a:r>
              <a:rPr lang="fr-FR" dirty="0">
                <a:latin typeface="HP Simplified" panose="020B0606020204020204" pitchFamily="34" charset="0"/>
              </a:rPr>
              <a:t>du CSE mandatés ou non. Il est signé par les membres du CSE représentant la majorité. </a:t>
            </a:r>
          </a:p>
          <a:p>
            <a:r>
              <a:rPr kumimoji="0" lang="fr-FR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HP Simplified" panose="020B0606020204020204" pitchFamily="34" charset="0"/>
                <a:sym typeface="Lato Semibold"/>
              </a:rPr>
              <a:t>A </a:t>
            </a:r>
            <a:r>
              <a:rPr lang="fr-FR" dirty="0">
                <a:latin typeface="HP Simplified" panose="020B0606020204020204" pitchFamily="34" charset="0"/>
              </a:rPr>
              <a:t>défaut d’élus souhaitant négocier, idem </a:t>
            </a:r>
            <a:r>
              <a:rPr lang="fr-FR" b="1" dirty="0">
                <a:latin typeface="HP Simplified" panose="020B0606020204020204" pitchFamily="34" charset="0"/>
              </a:rPr>
              <a:t>2.</a:t>
            </a:r>
            <a:endParaRPr kumimoji="0" lang="fr-FR" b="1" i="0" u="none" strike="noStrike" cap="none" spc="0" normalizeH="0" baseline="0" dirty="0">
              <a:ln>
                <a:noFill/>
              </a:ln>
              <a:solidFill>
                <a:srgbClr val="404040"/>
              </a:solidFill>
              <a:effectLst/>
              <a:uFillTx/>
              <a:latin typeface="HP Simplified" panose="020B0606020204020204" pitchFamily="34" charset="0"/>
              <a:sym typeface="Lato Semibold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79229E7-CC46-4399-A21A-6F195463A52B}"/>
              </a:ext>
            </a:extLst>
          </p:cNvPr>
          <p:cNvSpPr txBox="1"/>
          <p:nvPr/>
        </p:nvSpPr>
        <p:spPr>
          <a:xfrm>
            <a:off x="4054110" y="1108268"/>
            <a:ext cx="40460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Haettenschweiler" panose="020B0706040902060204" pitchFamily="34" charset="0"/>
                <a:sym typeface="Lato Semibold"/>
              </a:rPr>
              <a:t>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D7421E5-1881-48A1-A9E2-3DA2FD68F6FB}"/>
              </a:ext>
            </a:extLst>
          </p:cNvPr>
          <p:cNvSpPr txBox="1"/>
          <p:nvPr/>
        </p:nvSpPr>
        <p:spPr>
          <a:xfrm>
            <a:off x="4062202" y="2068793"/>
            <a:ext cx="40460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latin typeface="Haettenschweiler" panose="020B0706040902060204" pitchFamily="34" charset="0"/>
              </a:rPr>
              <a:t>2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404040"/>
              </a:solidFill>
              <a:effectLst/>
              <a:uFillTx/>
              <a:latin typeface="Haettenschweiler" panose="020B0706040902060204" pitchFamily="34" charset="0"/>
              <a:sym typeface="Lato Semibold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41D3BA-A733-46BA-A802-06645EC4D5ED}"/>
              </a:ext>
            </a:extLst>
          </p:cNvPr>
          <p:cNvSpPr txBox="1"/>
          <p:nvPr/>
        </p:nvSpPr>
        <p:spPr>
          <a:xfrm>
            <a:off x="4070294" y="3930390"/>
            <a:ext cx="40460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Haettenschweiler" panose="020B0706040902060204" pitchFamily="34" charset="0"/>
                <a:sym typeface="Lato Semibold"/>
              </a:rPr>
              <a:t>4</a:t>
            </a:r>
          </a:p>
        </p:txBody>
      </p:sp>
      <p:sp>
        <p:nvSpPr>
          <p:cNvPr id="22" name="Flèche : droite rayée 21">
            <a:extLst>
              <a:ext uri="{FF2B5EF4-FFF2-40B4-BE49-F238E27FC236}">
                <a16:creationId xmlns:a16="http://schemas.microsoft.com/office/drawing/2014/main" id="{7772DF75-331E-431B-A092-B0A1F32E93F5}"/>
              </a:ext>
            </a:extLst>
          </p:cNvPr>
          <p:cNvSpPr/>
          <p:nvPr/>
        </p:nvSpPr>
        <p:spPr>
          <a:xfrm>
            <a:off x="3851808" y="2843289"/>
            <a:ext cx="995320" cy="671639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spc="0" normalizeH="0" baseline="0">
              <a:ln>
                <a:noFill/>
              </a:ln>
              <a:solidFill>
                <a:srgbClr val="C3107E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4C62E05-B071-4578-9BE9-B4400252F3FC}"/>
              </a:ext>
            </a:extLst>
          </p:cNvPr>
          <p:cNvSpPr txBox="1"/>
          <p:nvPr/>
        </p:nvSpPr>
        <p:spPr>
          <a:xfrm>
            <a:off x="4044430" y="2961392"/>
            <a:ext cx="40460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dirty="0">
                <a:latin typeface="Haettenschweiler" panose="020B0706040902060204" pitchFamily="34" charset="0"/>
              </a:rPr>
              <a:t>3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404040"/>
              </a:solidFill>
              <a:effectLst/>
              <a:uFillTx/>
              <a:latin typeface="Haettenschweiler" panose="020B0706040902060204" pitchFamily="34" charset="0"/>
              <a:sym typeface="Lato Semibold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656A2EE-8E15-42EE-BE18-751E45BCCFCB}"/>
              </a:ext>
            </a:extLst>
          </p:cNvPr>
          <p:cNvSpPr txBox="1"/>
          <p:nvPr/>
        </p:nvSpPr>
        <p:spPr>
          <a:xfrm>
            <a:off x="5106074" y="2604667"/>
            <a:ext cx="3580724" cy="10156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dirty="0">
                <a:latin typeface="HP Simplified" panose="020B0606020204020204" pitchFamily="34" charset="0"/>
              </a:rPr>
              <a:t>De 11 à 20 ou moins de 50 salariés : </a:t>
            </a:r>
            <a:r>
              <a:rPr kumimoji="0" lang="fr-FR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HP Simplified" panose="020B0606020204020204" pitchFamily="34" charset="0"/>
                <a:sym typeface="Lato Semibold"/>
              </a:rPr>
              <a:t> </a:t>
            </a:r>
            <a:r>
              <a:rPr lang="fr-FR" dirty="0">
                <a:latin typeface="HP Simplified" panose="020B0606020204020204" pitchFamily="34" charset="0"/>
              </a:rPr>
              <a:t>le projet est </a:t>
            </a:r>
            <a:r>
              <a:rPr kumimoji="0" lang="fr-FR" b="0" i="0" u="none" strike="noStrike" cap="none" spc="0" normalizeH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HP Simplified" panose="020B0606020204020204" pitchFamily="34" charset="0"/>
                <a:sym typeface="Lato Semibold"/>
              </a:rPr>
              <a:t> </a:t>
            </a:r>
            <a:r>
              <a:rPr kumimoji="0" lang="fr-FR" b="0" i="0" u="none" strike="noStrike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FillTx/>
                <a:latin typeface="HP Simplified" panose="020B0606020204020204" pitchFamily="34" charset="0"/>
                <a:sym typeface="Lato Semibold"/>
              </a:rPr>
              <a:t>négocié  par des élus </a:t>
            </a:r>
            <a:r>
              <a:rPr lang="fr-FR" dirty="0">
                <a:latin typeface="HP Simplified" panose="020B0606020204020204" pitchFamily="34" charset="0"/>
              </a:rPr>
              <a:t>du CSE mandatés ou non et signé par les membres du CSE représentant la majorité.  A défaut d’élus souhaitant négocier, il est négocié par un mandaté puis approuvé à la majorité simple.</a:t>
            </a:r>
            <a:endParaRPr kumimoji="0" lang="fr-FR" b="0" i="0" u="none" strike="noStrike" cap="none" spc="0" normalizeH="0" baseline="0" dirty="0">
              <a:ln>
                <a:noFill/>
              </a:ln>
              <a:solidFill>
                <a:srgbClr val="404040"/>
              </a:solidFill>
              <a:effectLst/>
              <a:uFillTx/>
              <a:latin typeface="Lato Semibold"/>
              <a:ea typeface="Lato Semibold"/>
              <a:cs typeface="Lato Semibold"/>
              <a:sym typeface="Lat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514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5260" y="0"/>
            <a:ext cx="2032084" cy="4191000"/>
          </a:xfrm>
        </p:spPr>
        <p:txBody>
          <a:bodyPr vert="horz"/>
          <a:lstStyle/>
          <a:p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1900" dirty="0"/>
              <a:t>Les points </a:t>
            </a:r>
            <a:r>
              <a:rPr lang="fr-FR" sz="1900" dirty="0" err="1"/>
              <a:t>obligatoireS</a:t>
            </a:r>
            <a:r>
              <a:rPr lang="fr-FR" sz="1900" dirty="0"/>
              <a:t> </a:t>
            </a:r>
            <a:br>
              <a:rPr lang="fr-FR" sz="1900" dirty="0"/>
            </a:br>
            <a:r>
              <a:rPr lang="fr-FR" sz="1900" dirty="0"/>
              <a:t>de la G.E.P.P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63911D-822B-435E-822E-1ED14B039C3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375336" y="-436970"/>
            <a:ext cx="2922523" cy="462797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1400" dirty="0">
                <a:latin typeface="Agency FB" panose="020B0503020202020204" pitchFamily="34" charset="0"/>
              </a:rPr>
              <a:t>Objet de l’accord</a:t>
            </a:r>
          </a:p>
          <a:p>
            <a:r>
              <a:rPr lang="fr-FR" sz="1400" b="0" cap="none" dirty="0"/>
              <a:t>mise en place du dispositif </a:t>
            </a:r>
            <a:r>
              <a:rPr lang="fr-FR" sz="1400" b="0" cap="none" dirty="0" err="1"/>
              <a:t>Transco</a:t>
            </a:r>
            <a:endParaRPr lang="fr-FR" sz="1400" b="0" cap="none" dirty="0"/>
          </a:p>
          <a:p>
            <a:r>
              <a:rPr lang="fr-FR" sz="1400" dirty="0">
                <a:latin typeface="Agency FB" panose="020B0503020202020204" pitchFamily="34" charset="0"/>
              </a:rPr>
              <a:t>2. Champ d’application</a:t>
            </a:r>
          </a:p>
          <a:p>
            <a:r>
              <a:rPr lang="fr-FR" sz="1400" b="0" cap="none" dirty="0">
                <a:latin typeface="+mn-lt"/>
              </a:rPr>
              <a:t>à qui s’applique-t-il ?</a:t>
            </a:r>
          </a:p>
          <a:p>
            <a:r>
              <a:rPr lang="fr-FR" sz="1400" dirty="0">
                <a:latin typeface="Agency FB" panose="020B0503020202020204" pitchFamily="34" charset="0"/>
              </a:rPr>
              <a:t>3. Situation actuelle de l’entreprise</a:t>
            </a:r>
          </a:p>
          <a:p>
            <a:r>
              <a:rPr lang="fr-FR" sz="1400" b="0" cap="none" dirty="0">
                <a:latin typeface="+mn-lt"/>
              </a:rPr>
              <a:t>Décryptage et analyse des difficultés</a:t>
            </a:r>
          </a:p>
          <a:p>
            <a:r>
              <a:rPr lang="fr-FR" sz="1400" dirty="0">
                <a:latin typeface="Agency FB" panose="020B0503020202020204" pitchFamily="34" charset="0"/>
              </a:rPr>
              <a:t>4. Perspectives d’activité de l’entreprise à moyen terme et stratégie</a:t>
            </a:r>
          </a:p>
          <a:p>
            <a:r>
              <a:rPr lang="fr-FR" sz="1400" b="0" cap="none" dirty="0">
                <a:latin typeface="+mn-lt"/>
              </a:rPr>
              <a:t>Évolution dans les 2 à 3 prochaines années. </a:t>
            </a:r>
          </a:p>
          <a:p>
            <a:r>
              <a:rPr lang="fr-FR" sz="1400" dirty="0">
                <a:latin typeface="Agency FB" panose="020B0503020202020204" pitchFamily="34" charset="0"/>
              </a:rPr>
              <a:t>5. Perspectives de l’emploi à moyen terme</a:t>
            </a:r>
          </a:p>
          <a:p>
            <a:r>
              <a:rPr lang="fr-FR" sz="1400" b="0" cap="none" dirty="0">
                <a:latin typeface="+mn-lt"/>
              </a:rPr>
              <a:t>Impact des évolutions économiques, technologiques ou organisationnelles. Choix stratégique de l’entreprise sur l’emploi et les compétences.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9D799A-3FFF-42F3-B228-26C2632967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1018" y="360709"/>
            <a:ext cx="3090516" cy="4070295"/>
          </a:xfrm>
        </p:spPr>
        <p:txBody>
          <a:bodyPr/>
          <a:lstStyle/>
          <a:p>
            <a:r>
              <a:rPr lang="fr-FR" sz="1400" dirty="0">
                <a:latin typeface="Agency FB" panose="020B0503020202020204" pitchFamily="34" charset="0"/>
              </a:rPr>
              <a:t>6. Identification des métiers fragilisés à moyen terme dont les salariés qui les exercent pourrons bénéficier du dispositif « transitions collectives »</a:t>
            </a:r>
          </a:p>
          <a:p>
            <a:r>
              <a:rPr lang="fr-FR" sz="1400" b="0" cap="none" dirty="0">
                <a:latin typeface="+mn-lt"/>
              </a:rPr>
              <a:t>Possibilité pour les salariés volontaires de bénéficier du dispositif après acceptation de l’employeur et de leur dossier par AT Pro.</a:t>
            </a:r>
          </a:p>
          <a:p>
            <a:r>
              <a:rPr lang="fr-FR" sz="1400" dirty="0">
                <a:latin typeface="HP Simplified" panose="020B0606020204020204" pitchFamily="34" charset="0"/>
              </a:rPr>
              <a:t>7. Durée de l’accord</a:t>
            </a:r>
          </a:p>
          <a:p>
            <a:r>
              <a:rPr lang="fr-FR" sz="1400" b="0" cap="none" dirty="0">
                <a:latin typeface="+mn-lt"/>
              </a:rPr>
              <a:t>le 1</a:t>
            </a:r>
            <a:r>
              <a:rPr lang="fr-FR" sz="1400" b="0" cap="none" baseline="30000" dirty="0">
                <a:latin typeface="+mn-lt"/>
              </a:rPr>
              <a:t>er</a:t>
            </a:r>
            <a:r>
              <a:rPr lang="fr-FR" sz="1400" b="0" cap="none" dirty="0">
                <a:latin typeface="+mn-lt"/>
              </a:rPr>
              <a:t> jour suivant le dépôt. Conclu pour une durée déterminée de X ans.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F00-034A-D54F-904E-E4018F8103B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CCFPC - 29 janvier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35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49868-B28B-40C5-BB24-273227DD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Les points </a:t>
            </a:r>
            <a:r>
              <a:rPr lang="fr-FR" sz="1400" dirty="0" err="1"/>
              <a:t>obligatoireS</a:t>
            </a:r>
            <a:r>
              <a:rPr lang="fr-FR" sz="1400" dirty="0"/>
              <a:t> de la G.E.P.P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ACD38C-CB63-4C2E-BDBC-AC0F330527A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sz="2400" dirty="0">
                <a:latin typeface="HP Simplified" panose="020B0606020204020204" pitchFamily="34" charset="0"/>
              </a:rPr>
              <a:t>8</a:t>
            </a:r>
            <a:r>
              <a:rPr lang="fr-FR" sz="1400" dirty="0">
                <a:latin typeface="HP Simplified" panose="020B0606020204020204" pitchFamily="34" charset="0"/>
              </a:rPr>
              <a:t>. Suivi de l’accord</a:t>
            </a:r>
          </a:p>
          <a:p>
            <a:r>
              <a:rPr lang="fr-FR" sz="1400" b="0" cap="none" dirty="0">
                <a:latin typeface="+mn-lt"/>
              </a:rPr>
              <a:t>+ 50 salariés : lors de la consultation annuelle du CSE sur les orientations stratégiques, l’emploi et les compétences. </a:t>
            </a:r>
          </a:p>
          <a:p>
            <a:r>
              <a:rPr lang="fr-FR" sz="1400" b="0" cap="none" dirty="0">
                <a:latin typeface="+mn-lt"/>
              </a:rPr>
              <a:t>De 11 à 50 salariés : une fois par an au minimum dans le cadre du CSE.</a:t>
            </a:r>
          </a:p>
          <a:p>
            <a:r>
              <a:rPr lang="fr-FR" sz="1400" b="0" cap="none" dirty="0">
                <a:latin typeface="+mn-lt"/>
              </a:rPr>
              <a:t>moins 11 salariés: l’employeur </a:t>
            </a:r>
            <a:r>
              <a:rPr lang="fr-FR" sz="1400" cap="none" dirty="0">
                <a:latin typeface="+mn-lt"/>
              </a:rPr>
              <a:t>informe </a:t>
            </a:r>
            <a:r>
              <a:rPr lang="fr-FR" sz="1400" b="0" cap="none" dirty="0">
                <a:latin typeface="+mn-lt"/>
              </a:rPr>
              <a:t>au moins 1 fois par an les salariés du suivi de l’accord. </a:t>
            </a:r>
          </a:p>
          <a:p>
            <a:r>
              <a:rPr lang="fr-FR" sz="1400" b="0" cap="none" dirty="0">
                <a:latin typeface="+mn-lt"/>
              </a:rPr>
              <a:t>A l’issue de l’accord un bilan sera présenté aux OS, DP et salariés, à la date d’expiration de celui-ci. 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7BC43E-69C4-47EE-AA74-20516336A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0421" y="438164"/>
            <a:ext cx="3076377" cy="3486474"/>
          </a:xfrm>
        </p:spPr>
        <p:txBody>
          <a:bodyPr/>
          <a:lstStyle/>
          <a:p>
            <a:r>
              <a:rPr lang="fr-FR" sz="1400" dirty="0">
                <a:latin typeface="HP Simplified" panose="020B0606020204020204" pitchFamily="34" charset="0"/>
              </a:rPr>
              <a:t>. Adhésion</a:t>
            </a:r>
          </a:p>
          <a:p>
            <a:r>
              <a:rPr lang="fr-FR" sz="1400" b="0" cap="none" dirty="0">
                <a:latin typeface="+mn-lt"/>
              </a:rPr>
              <a:t>Toute OS représentative (dans le champs) peut adhérer à l’accord sans y apporter de  réserves. </a:t>
            </a:r>
          </a:p>
          <a:p>
            <a:r>
              <a:rPr lang="fr-FR" sz="1400" dirty="0">
                <a:latin typeface="HP Simplified" panose="020B0606020204020204" pitchFamily="34" charset="0"/>
              </a:rPr>
              <a:t>10. Révision de l’accord</a:t>
            </a:r>
          </a:p>
          <a:p>
            <a:r>
              <a:rPr lang="fr-FR" sz="1400" dirty="0">
                <a:latin typeface="HP Simplified" panose="020B0606020204020204" pitchFamily="34" charset="0"/>
              </a:rPr>
              <a:t>11. Modification de la législation</a:t>
            </a:r>
          </a:p>
          <a:p>
            <a:r>
              <a:rPr lang="fr-FR" sz="1400" b="0" cap="none" dirty="0">
                <a:latin typeface="+mn-lt"/>
              </a:rPr>
              <a:t>Valide tant que le dispositif existe. </a:t>
            </a:r>
            <a:endParaRPr lang="fr-FR" sz="1400" dirty="0">
              <a:latin typeface="HP Simplified" panose="020B0606020204020204" pitchFamily="34" charset="0"/>
            </a:endParaRPr>
          </a:p>
          <a:p>
            <a:r>
              <a:rPr lang="fr-FR" sz="1400" dirty="0">
                <a:latin typeface="HP Simplified" panose="020B0606020204020204" pitchFamily="34" charset="0"/>
              </a:rPr>
              <a:t>12. Publicité et dépôts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CE297C-1758-4267-BDC7-343E46625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4EF00-034A-D54F-904E-E4018F8103B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590656-3BBF-4A99-9276-D673D91A69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CCFPC - 29 janvier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06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56133E6-7B8C-3C40-9A98-2B024B0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83" y="1032965"/>
            <a:ext cx="2421435" cy="2421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CFTC">
      <a:dk1>
        <a:srgbClr val="000000"/>
      </a:dk1>
      <a:lt1>
        <a:srgbClr val="F2F2F2"/>
      </a:lt1>
      <a:dk2>
        <a:srgbClr val="000000"/>
      </a:dk2>
      <a:lt2>
        <a:srgbClr val="FFFFFF"/>
      </a:lt2>
      <a:accent1>
        <a:srgbClr val="2F2C75"/>
      </a:accent1>
      <a:accent2>
        <a:srgbClr val="1D71B8"/>
      </a:accent2>
      <a:accent3>
        <a:srgbClr val="04B2C0"/>
      </a:accent3>
      <a:accent4>
        <a:srgbClr val="8E1B81"/>
      </a:accent4>
      <a:accent5>
        <a:srgbClr val="000000"/>
      </a:accent5>
      <a:accent6>
        <a:srgbClr val="FFFFFF"/>
      </a:accent6>
      <a:hlink>
        <a:srgbClr val="2F2C75"/>
      </a:hlink>
      <a:folHlink>
        <a:srgbClr val="2F2C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ver and End Slide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3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C3107E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Tx/>
            <a:latin typeface="Lato Semibold"/>
            <a:ea typeface="Lato Semibold"/>
            <a:cs typeface="Lato Semibold"/>
            <a:sym typeface="Lato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sque ppt_CFTC_V2.potx" id="{C9E29363-47FC-490E-873D-00A3A4BA42BA}" vid="{3B5AF787-EB31-48A5-9C05-259898F24E3E}"/>
    </a:ext>
  </a:extLst>
</a:theme>
</file>

<file path=ppt/theme/theme2.xml><?xml version="1.0" encoding="utf-8"?>
<a:theme xmlns:a="http://schemas.openxmlformats.org/drawingml/2006/main" name="Cover and End Slide Master">
  <a:themeElements>
    <a:clrScheme name="Cover and End Slide Mas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2AEB8"/>
      </a:accent1>
      <a:accent2>
        <a:srgbClr val="F2A40D"/>
      </a:accent2>
      <a:accent3>
        <a:srgbClr val="1C6167"/>
      </a:accent3>
      <a:accent4>
        <a:srgbClr val="885C07"/>
      </a:accent4>
      <a:accent5>
        <a:srgbClr val="164B4F"/>
      </a:accent5>
      <a:accent6>
        <a:srgbClr val="684706"/>
      </a:accent6>
      <a:hlink>
        <a:srgbClr val="0000FF"/>
      </a:hlink>
      <a:folHlink>
        <a:srgbClr val="FF00FF"/>
      </a:folHlink>
    </a:clrScheme>
    <a:fontScheme name="Cover and End Slide Master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ver and End Slide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3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C3107E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Tx/>
            <a:latin typeface="Lato Semibold"/>
            <a:ea typeface="Lato Semibold"/>
            <a:cs typeface="Lato Semibold"/>
            <a:sym typeface="Lato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CFTC</Template>
  <TotalTime>1605</TotalTime>
  <Words>446</Words>
  <Application>Microsoft Office PowerPoint</Application>
  <PresentationFormat>Affichage à l'écran (16:9)</PresentationFormat>
  <Paragraphs>63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Agency FB</vt:lpstr>
      <vt:lpstr>Arial</vt:lpstr>
      <vt:lpstr>Haettenschweiler</vt:lpstr>
      <vt:lpstr>HP Simplified</vt:lpstr>
      <vt:lpstr>Lato Regular</vt:lpstr>
      <vt:lpstr>Lato Semibold</vt:lpstr>
      <vt:lpstr>Oswald Medium</vt:lpstr>
      <vt:lpstr>Cover and End Slide Master</vt:lpstr>
      <vt:lpstr>Transition collective</vt:lpstr>
      <vt:lpstr>TRANSITIONS COLLECTIVES</vt:lpstr>
      <vt:lpstr>Dans le cas d’entreprises pourvues ou dépourvues de délégués syndicaux</vt:lpstr>
      <vt:lpstr>   Les points obligatoireS  de la G.E.P.P</vt:lpstr>
      <vt:lpstr>     Les points obligatoireS de la G.E.P.P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AGFPN Rapports volet 1 – nouveaux dispositifs</dc:title>
  <dc:creator>Maxime DUMONT</dc:creator>
  <cp:lastModifiedBy>Le Floch Philippe</cp:lastModifiedBy>
  <cp:revision>138</cp:revision>
  <cp:lastPrinted>2021-01-18T15:13:51Z</cp:lastPrinted>
  <dcterms:created xsi:type="dcterms:W3CDTF">2019-04-02T11:30:31Z</dcterms:created>
  <dcterms:modified xsi:type="dcterms:W3CDTF">2021-02-02T16:51:07Z</dcterms:modified>
</cp:coreProperties>
</file>